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2800" b="1" strike="noStrike" spc="-1">
                <a:solidFill>
                  <a:srgbClr val="376092"/>
                </a:solidFill>
                <a:latin typeface="Times New Roman"/>
                <a:ea typeface="Arial"/>
              </a:defRPr>
            </a:pPr>
            <a:r>
              <a:rPr lang="ru-RU" sz="2800" b="1" strike="noStrike" spc="-1">
                <a:solidFill>
                  <a:srgbClr val="376092"/>
                </a:solidFill>
                <a:latin typeface="Times New Roman"/>
                <a:ea typeface="Arial"/>
              </a:rPr>
              <a:t>Численность участников Олимпиады по профилю финансовая грамотность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Число зарегистрировавшихся учащихся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1" strike="noStrike" spc="-1">
                    <a:solidFill>
                      <a:srgbClr val="404040"/>
                    </a:solidFill>
                    <a:latin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  <c:pt idx="3">
                  <c:v>2020-2021 учебный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4265</c:v>
                </c:pt>
                <c:pt idx="1">
                  <c:v>5177</c:v>
                </c:pt>
                <c:pt idx="2">
                  <c:v>7155</c:v>
                </c:pt>
                <c:pt idx="3">
                  <c:v>6938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1888440"/>
        <c:axId val="241889224"/>
      </c:barChart>
      <c:catAx>
        <c:axId val="241888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595959"/>
                </a:solidFill>
                <a:latin typeface="Times New Roman"/>
              </a:defRPr>
            </a:pPr>
            <a:endParaRPr lang="ru-RU"/>
          </a:p>
        </c:txPr>
        <c:crossAx val="241889224"/>
        <c:crosses val="autoZero"/>
        <c:auto val="1"/>
        <c:lblAlgn val="ctr"/>
        <c:lblOffset val="100"/>
        <c:noMultiLvlLbl val="0"/>
      </c:catAx>
      <c:valAx>
        <c:axId val="24188922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</a:defRPr>
            </a:pPr>
            <a:endParaRPr lang="ru-RU"/>
          </a:p>
        </c:txPr>
        <c:crossAx val="24188844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2800" b="1" strike="noStrike" spc="-1">
                <a:solidFill>
                  <a:srgbClr val="376092"/>
                </a:solidFill>
                <a:latin typeface="Times New Roman"/>
                <a:ea typeface="Arial"/>
              </a:defRPr>
            </a:pPr>
            <a:r>
              <a:rPr lang="ru-RU" sz="2800" b="1" strike="noStrike" spc="-1">
                <a:solidFill>
                  <a:srgbClr val="376092"/>
                </a:solidFill>
                <a:latin typeface="Times New Roman"/>
                <a:ea typeface="Arial"/>
              </a:rPr>
              <a:t> Дипломанты Олимпиад по профилю финансовая грамотность</a:t>
            </a:r>
          </a:p>
        </c:rich>
      </c:tx>
      <c:layout>
        <c:manualLayout>
          <c:xMode val="edge"/>
          <c:yMode val="edge"/>
          <c:x val="0.12385826771653501"/>
          <c:y val="0.129606299212598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015748031496"/>
          <c:y val="0.367139107611549"/>
          <c:w val="0.842874015748031"/>
          <c:h val="0.35291338582677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40404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Олимпиада 2017-2018 уч.г.</c:v>
                </c:pt>
                <c:pt idx="1">
                  <c:v>Олимпиада 2018-2019 уч.г.</c:v>
                </c:pt>
                <c:pt idx="2">
                  <c:v>Олимпиада 2019-2020 уч.г.</c:v>
                </c:pt>
                <c:pt idx="3">
                  <c:v>Олимпиада 2020-2021 уч.г.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Призеры II степени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40404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Олимпиада 2017-2018 уч.г.</c:v>
                </c:pt>
                <c:pt idx="1">
                  <c:v>Олимпиада 2018-2019 уч.г.</c:v>
                </c:pt>
                <c:pt idx="2">
                  <c:v>Олимпиада 2019-2020 уч.г.</c:v>
                </c:pt>
                <c:pt idx="3">
                  <c:v>Олимпиада 2020-2021 уч.г.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20</c:v>
                </c:pt>
                <c:pt idx="1">
                  <c:v>24</c:v>
                </c:pt>
                <c:pt idx="2">
                  <c:v>25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Призеры III степени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40404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Олимпиада 2017-2018 уч.г.</c:v>
                </c:pt>
                <c:pt idx="1">
                  <c:v>Олимпиада 2018-2019 уч.г.</c:v>
                </c:pt>
                <c:pt idx="2">
                  <c:v>Олимпиада 2019-2020 уч.г.</c:v>
                </c:pt>
                <c:pt idx="3">
                  <c:v>Олимпиада 2020-2021 уч.г.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20</c:v>
                </c:pt>
                <c:pt idx="1">
                  <c:v>67</c:v>
                </c:pt>
                <c:pt idx="2">
                  <c:v>55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889616"/>
        <c:axId val="241890008"/>
      </c:barChart>
      <c:catAx>
        <c:axId val="24188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595959"/>
                </a:solidFill>
                <a:latin typeface="Times New Roman"/>
              </a:defRPr>
            </a:pPr>
            <a:endParaRPr lang="ru-RU"/>
          </a:p>
        </c:txPr>
        <c:crossAx val="241890008"/>
        <c:crosses val="autoZero"/>
        <c:auto val="1"/>
        <c:lblAlgn val="ctr"/>
        <c:lblOffset val="100"/>
        <c:noMultiLvlLbl val="0"/>
      </c:catAx>
      <c:valAx>
        <c:axId val="24189000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</a:defRPr>
            </a:pPr>
            <a:endParaRPr lang="ru-RU"/>
          </a:p>
        </c:txPr>
        <c:crossAx val="241889616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2426290463692"/>
          <c:y val="0.856045202682998"/>
          <c:w val="0.77925196850393696"/>
          <c:h val="0.1328436862058909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595959"/>
              </a:solidFill>
              <a:latin typeface="Times New Roman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67425-808B-4E78-B586-BA413CD755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E4068-839F-457E-82B6-0358F9CC39FF}">
      <dgm:prSet phldrT="[Текст]" custT="1"/>
      <dgm:spPr/>
      <dgm:t>
        <a:bodyPr/>
        <a:lstStyle/>
        <a:p>
          <a:pPr algn="ctr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Актуализированная рамка включает в себя следующие предметные области: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B1432-6F22-4B20-ADA9-774EC929C0A1}" type="parTrans" cxnId="{6ECE2F10-8038-433E-809B-395B79245BA6}">
      <dgm:prSet/>
      <dgm:spPr/>
      <dgm:t>
        <a:bodyPr/>
        <a:lstStyle/>
        <a:p>
          <a:endParaRPr lang="ru-RU"/>
        </a:p>
      </dgm:t>
    </dgm:pt>
    <dgm:pt modelId="{1B91B9BA-4B0D-49EF-AB78-F828743C73EE}" type="sibTrans" cxnId="{6ECE2F10-8038-433E-809B-395B79245BA6}">
      <dgm:prSet/>
      <dgm:spPr/>
      <dgm:t>
        <a:bodyPr/>
        <a:lstStyle/>
        <a:p>
          <a:endParaRPr lang="ru-RU"/>
        </a:p>
      </dgm:t>
    </dgm:pt>
    <dgm:pt modelId="{BA4ECB9C-9F6F-4A5B-A04E-93EDA4D72B57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Деньги и операции с ними </a:t>
          </a:r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(сущность и функции денег, платежи и покупки, цены на товары и услуги, иностранная валюта, финансовая безопасность, цифровая среда)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E69CB-1742-4D5E-9007-D976E1124D56}" type="parTrans" cxnId="{0E170037-71DF-49E6-B1C3-C2DD602F7318}">
      <dgm:prSet/>
      <dgm:spPr/>
      <dgm:t>
        <a:bodyPr/>
        <a:lstStyle/>
        <a:p>
          <a:endParaRPr lang="ru-RU"/>
        </a:p>
      </dgm:t>
    </dgm:pt>
    <dgm:pt modelId="{8DD4CB29-B612-4B50-B932-3C1FC7DD9122}" type="sibTrans" cxnId="{0E170037-71DF-49E6-B1C3-C2DD602F7318}">
      <dgm:prSet/>
      <dgm:spPr/>
      <dgm:t>
        <a:bodyPr/>
        <a:lstStyle/>
        <a:p>
          <a:endParaRPr lang="ru-RU"/>
        </a:p>
      </dgm:t>
    </dgm:pt>
    <dgm:pt modelId="{6F3AAC2C-E165-4C01-BD8E-FCE0422D74C8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и управление личными финансами </a:t>
          </a:r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(доходы и расходы семейного и личного бюджета, финансовое планирование, личные сбережения, займы и кредиты, финансовая безопасность, цифровая среда)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D77DB-411B-41CE-B871-BAB7EC79E2C8}" type="parTrans" cxnId="{57139807-55D2-4997-B578-D62D0A9AD04A}">
      <dgm:prSet/>
      <dgm:spPr/>
      <dgm:t>
        <a:bodyPr/>
        <a:lstStyle/>
        <a:p>
          <a:endParaRPr lang="ru-RU"/>
        </a:p>
      </dgm:t>
    </dgm:pt>
    <dgm:pt modelId="{AF24923E-929C-462C-A180-EFDA29C86CF2}" type="sibTrans" cxnId="{57139807-55D2-4997-B578-D62D0A9AD04A}">
      <dgm:prSet/>
      <dgm:spPr/>
      <dgm:t>
        <a:bodyPr/>
        <a:lstStyle/>
        <a:p>
          <a:endParaRPr lang="ru-RU"/>
        </a:p>
      </dgm:t>
    </dgm:pt>
    <dgm:pt modelId="{59654145-A4FA-4C2F-B2FB-121F0D2CB993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 и доходность </a:t>
          </a:r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(инвестирование, страхование, предпринимательство, финансовая безопасность, цифровая среда)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6FF1F-F182-4BF7-B145-DFC9BF3C4D9B}" type="parTrans" cxnId="{6EDE59FE-B314-4947-A60B-0931996955A5}">
      <dgm:prSet/>
      <dgm:spPr/>
      <dgm:t>
        <a:bodyPr/>
        <a:lstStyle/>
        <a:p>
          <a:endParaRPr lang="ru-RU"/>
        </a:p>
      </dgm:t>
    </dgm:pt>
    <dgm:pt modelId="{E4A16CC8-C8DF-426B-9E99-6C5A375D611F}" type="sibTrans" cxnId="{6EDE59FE-B314-4947-A60B-0931996955A5}">
      <dgm:prSet/>
      <dgm:spPr/>
      <dgm:t>
        <a:bodyPr/>
        <a:lstStyle/>
        <a:p>
          <a:endParaRPr lang="ru-RU"/>
        </a:p>
      </dgm:t>
    </dgm:pt>
    <dgm:pt modelId="{EA398C5B-6DA7-46D5-A053-D262B961A274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среда </a:t>
          </a:r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(права и обязанности пользователей финансовых услуг, финансовые взаимоотношения с государством, финансовая безопасность, цифровая среда)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880C0-3242-4716-AED1-C07F93CE661B}" type="parTrans" cxnId="{8F01F4EF-11EF-4B29-9493-C5D5113B26E3}">
      <dgm:prSet/>
      <dgm:spPr/>
      <dgm:t>
        <a:bodyPr/>
        <a:lstStyle/>
        <a:p>
          <a:endParaRPr lang="ru-RU"/>
        </a:p>
      </dgm:t>
    </dgm:pt>
    <dgm:pt modelId="{6C8BDB44-2BD5-4D53-BC0A-9F8C7265FE35}" type="sibTrans" cxnId="{8F01F4EF-11EF-4B29-9493-C5D5113B26E3}">
      <dgm:prSet/>
      <dgm:spPr/>
      <dgm:t>
        <a:bodyPr/>
        <a:lstStyle/>
        <a:p>
          <a:endParaRPr lang="ru-RU"/>
        </a:p>
      </dgm:t>
    </dgm:pt>
    <dgm:pt modelId="{D8483DEB-EDC8-4C67-A120-B6E338EAF605}" type="pres">
      <dgm:prSet presAssocID="{6E867425-808B-4E78-B586-BA413CD755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13227-A537-4423-8A19-EA2594745C32}" type="pres">
      <dgm:prSet presAssocID="{2B9E4068-839F-457E-82B6-0358F9CC39FF}" presName="parentText" presStyleLbl="node1" presStyleIdx="0" presStyleCnt="1" custScaleY="78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AD8C-D02F-43E9-A3AF-EAB1EB503D82}" type="pres">
      <dgm:prSet presAssocID="{2B9E4068-839F-457E-82B6-0358F9CC39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3873D-1CD4-4499-9D66-6EF1E0AC343F}" type="presOf" srcId="{BA4ECB9C-9F6F-4A5B-A04E-93EDA4D72B57}" destId="{C719AD8C-D02F-43E9-A3AF-EAB1EB503D82}" srcOrd="0" destOrd="0" presId="urn:microsoft.com/office/officeart/2005/8/layout/vList2"/>
    <dgm:cxn modelId="{0E170037-71DF-49E6-B1C3-C2DD602F7318}" srcId="{2B9E4068-839F-457E-82B6-0358F9CC39FF}" destId="{BA4ECB9C-9F6F-4A5B-A04E-93EDA4D72B57}" srcOrd="0" destOrd="0" parTransId="{D4AE69CB-1742-4D5E-9007-D976E1124D56}" sibTransId="{8DD4CB29-B612-4B50-B932-3C1FC7DD9122}"/>
    <dgm:cxn modelId="{DF38D77F-FCB4-480D-9BBC-F9FE03957410}" type="presOf" srcId="{2B9E4068-839F-457E-82B6-0358F9CC39FF}" destId="{B1013227-A537-4423-8A19-EA2594745C32}" srcOrd="0" destOrd="0" presId="urn:microsoft.com/office/officeart/2005/8/layout/vList2"/>
    <dgm:cxn modelId="{57139807-55D2-4997-B578-D62D0A9AD04A}" srcId="{2B9E4068-839F-457E-82B6-0358F9CC39FF}" destId="{6F3AAC2C-E165-4C01-BD8E-FCE0422D74C8}" srcOrd="1" destOrd="0" parTransId="{A16D77DB-411B-41CE-B871-BAB7EC79E2C8}" sibTransId="{AF24923E-929C-462C-A180-EFDA29C86CF2}"/>
    <dgm:cxn modelId="{086849AB-A083-4B8A-9AE6-468DA406DF5C}" type="presOf" srcId="{6E867425-808B-4E78-B586-BA413CD755C8}" destId="{D8483DEB-EDC8-4C67-A120-B6E338EAF605}" srcOrd="0" destOrd="0" presId="urn:microsoft.com/office/officeart/2005/8/layout/vList2"/>
    <dgm:cxn modelId="{6EDE59FE-B314-4947-A60B-0931996955A5}" srcId="{2B9E4068-839F-457E-82B6-0358F9CC39FF}" destId="{59654145-A4FA-4C2F-B2FB-121F0D2CB993}" srcOrd="2" destOrd="0" parTransId="{9CF6FF1F-F182-4BF7-B145-DFC9BF3C4D9B}" sibTransId="{E4A16CC8-C8DF-426B-9E99-6C5A375D611F}"/>
    <dgm:cxn modelId="{8F01F4EF-11EF-4B29-9493-C5D5113B26E3}" srcId="{2B9E4068-839F-457E-82B6-0358F9CC39FF}" destId="{EA398C5B-6DA7-46D5-A053-D262B961A274}" srcOrd="3" destOrd="0" parTransId="{EF2880C0-3242-4716-AED1-C07F93CE661B}" sibTransId="{6C8BDB44-2BD5-4D53-BC0A-9F8C7265FE35}"/>
    <dgm:cxn modelId="{CCE1EEB2-85BF-4062-BACE-56FE514EA80A}" type="presOf" srcId="{59654145-A4FA-4C2F-B2FB-121F0D2CB993}" destId="{C719AD8C-D02F-43E9-A3AF-EAB1EB503D82}" srcOrd="0" destOrd="2" presId="urn:microsoft.com/office/officeart/2005/8/layout/vList2"/>
    <dgm:cxn modelId="{7BC7B97E-1107-465D-AB89-93A8C85074FA}" type="presOf" srcId="{6F3AAC2C-E165-4C01-BD8E-FCE0422D74C8}" destId="{C719AD8C-D02F-43E9-A3AF-EAB1EB503D82}" srcOrd="0" destOrd="1" presId="urn:microsoft.com/office/officeart/2005/8/layout/vList2"/>
    <dgm:cxn modelId="{4BF15FA7-6703-424D-85D1-A8BD0734D337}" type="presOf" srcId="{EA398C5B-6DA7-46D5-A053-D262B961A274}" destId="{C719AD8C-D02F-43E9-A3AF-EAB1EB503D82}" srcOrd="0" destOrd="3" presId="urn:microsoft.com/office/officeart/2005/8/layout/vList2"/>
    <dgm:cxn modelId="{6ECE2F10-8038-433E-809B-395B79245BA6}" srcId="{6E867425-808B-4E78-B586-BA413CD755C8}" destId="{2B9E4068-839F-457E-82B6-0358F9CC39FF}" srcOrd="0" destOrd="0" parTransId="{FA9B1432-6F22-4B20-ADA9-774EC929C0A1}" sibTransId="{1B91B9BA-4B0D-49EF-AB78-F828743C73EE}"/>
    <dgm:cxn modelId="{BB53A968-C5AF-4DCF-B51D-FA1A041714A6}" type="presParOf" srcId="{D8483DEB-EDC8-4C67-A120-B6E338EAF605}" destId="{B1013227-A537-4423-8A19-EA2594745C32}" srcOrd="0" destOrd="0" presId="urn:microsoft.com/office/officeart/2005/8/layout/vList2"/>
    <dgm:cxn modelId="{59235F84-7A40-42FE-BF99-7CF1D84D57F0}" type="presParOf" srcId="{D8483DEB-EDC8-4C67-A120-B6E338EAF605}" destId="{C719AD8C-D02F-43E9-A3AF-EAB1EB503D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38CA705-AF75-45B1-B531-49EF8399BDD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790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9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2EC4515-B542-481B-A07E-42BA2FBC0DB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49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2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A5A7717-D94F-4132-9FEE-9B10BD3C6B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32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5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9169EBD-EB37-4B85-84C3-A68DF1A920E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426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8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FF1442C-A71D-49B8-998F-8F7696DA972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078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1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17197CB-E208-4986-B959-BAB83DF6339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69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4" name="Номер слайда 3"/>
          <p:cNvSpPr txBox="1"/>
          <p:nvPr/>
        </p:nvSpPr>
        <p:spPr>
          <a:xfrm>
            <a:off x="3849840" y="9430200"/>
            <a:ext cx="294588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3B9A501-2441-46A9-A0CE-1BE1FAE25BF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476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90720" tIns="45360" rIns="90720" bIns="4536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>
              <a:lnSpc>
                <a:spcPct val="100000"/>
              </a:lnSpc>
            </a:pPr>
            <a:fld id="{F4C65EFC-1E92-48F8-BE93-8E0EB8F0E3EA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8/26/2021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 algn="r">
              <a:lnSpc>
                <a:spcPct val="100000"/>
              </a:lnSpc>
            </a:pPr>
            <a:fld id="{290CDA81-EF92-47FE-9E0D-0ADCE4969DE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011600"/>
            <a:ext cx="8229240" cy="793800"/>
          </a:xfrm>
          <a:prstGeom prst="rect">
            <a:avLst/>
          </a:prstGeom>
        </p:spPr>
        <p:txBody>
          <a:bodyPr lIns="79920" tIns="79920" rIns="79920" bIns="79920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805760"/>
            <a:ext cx="8229240" cy="3558600"/>
          </a:xfrm>
          <a:prstGeom prst="rect">
            <a:avLst/>
          </a:prstGeom>
        </p:spPr>
        <p:txBody>
          <a:bodyPr lIns="79920" tIns="79920" rIns="79920" bIns="7992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2590920" y="6356520"/>
            <a:ext cx="4014360" cy="364680"/>
          </a:xfrm>
          <a:prstGeom prst="rect">
            <a:avLst/>
          </a:prstGeom>
        </p:spPr>
        <p:txBody>
          <a:bodyPr lIns="79920" tIns="79920" rIns="79920" bIns="799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605280" y="6352200"/>
            <a:ext cx="2133360" cy="364680"/>
          </a:xfrm>
          <a:prstGeom prst="rect">
            <a:avLst/>
          </a:prstGeom>
        </p:spPr>
        <p:txBody>
          <a:bodyPr lIns="87120" tIns="43560" rIns="87120" bIns="43560" anchor="ctr">
            <a:noAutofit/>
          </a:bodyPr>
          <a:lstStyle/>
          <a:p>
            <a:pPr algn="r">
              <a:lnSpc>
                <a:spcPct val="100000"/>
              </a:lnSpc>
            </a:pPr>
            <a:fld id="{D908E222-D91C-449F-BD4E-CEE95B33979B}" type="slidenum">
              <a:rPr lang="ru-RU" sz="1100" b="0" strike="noStrike" spc="-1">
                <a:solidFill>
                  <a:srgbClr val="888888"/>
                </a:solidFill>
                <a:latin typeface="Tahoma"/>
                <a:ea typeface="Tahom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>
              <a:lnSpc>
                <a:spcPct val="100000"/>
              </a:lnSpc>
            </a:pPr>
            <a:fld id="{60EA9893-4121-4639-B7ED-873EB42E52A0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8/26/2021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 algn="r">
              <a:lnSpc>
                <a:spcPct val="100000"/>
              </a:lnSpc>
            </a:pPr>
            <a:fld id="{5D70815A-697A-4674-B070-3A66FC579DF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>
              <a:lnSpc>
                <a:spcPct val="100000"/>
              </a:lnSpc>
            </a:pPr>
            <a:fld id="{76F466A6-AFA8-42CF-B9FC-91AA2F3D7E69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8/26/2021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 algn="r">
              <a:lnSpc>
                <a:spcPct val="100000"/>
              </a:lnSpc>
            </a:pPr>
            <a:fld id="{AE7CA053-5165-4843-89BC-04922413A63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90720" tIns="45360" rIns="90720" bIns="45360">
            <a:noAutofit/>
          </a:bodyPr>
          <a:lstStyle/>
          <a:p>
            <a:pPr marL="22716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1480" lvl="1" indent="-226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35800" lvl="2" indent="-226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590120" lvl="3" indent="-226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44440" lvl="4" indent="-226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>
              <a:lnSpc>
                <a:spcPct val="100000"/>
              </a:lnSpc>
            </a:pPr>
            <a:fld id="{AD2AB760-A379-4BC0-B122-D6809417205D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t>8/26/2021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lIns="90720" tIns="45360" rIns="90720" bIns="45360" anchor="ctr">
            <a:noAutofit/>
          </a:bodyPr>
          <a:lstStyle/>
          <a:p>
            <a:pPr algn="r">
              <a:lnSpc>
                <a:spcPct val="100000"/>
              </a:lnSpc>
            </a:pPr>
            <a:fld id="{9C109F9E-C7F0-49B5-9823-05F53992A91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Изображение 1"/>
          <p:cNvPicPr/>
          <p:nvPr/>
        </p:nvPicPr>
        <p:blipFill>
          <a:blip r:embed="rId14"/>
          <a:stretch/>
        </p:blipFill>
        <p:spPr>
          <a:xfrm>
            <a:off x="0" y="0"/>
            <a:ext cx="9143640" cy="6853680"/>
          </a:xfrm>
          <a:prstGeom prst="rect">
            <a:avLst/>
          </a:prstGeom>
          <a:ln w="0">
            <a:noFill/>
          </a:ln>
        </p:spPr>
      </p:pic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1868D27D-6AD6-453C-9A93-4BC95867AE42}" type="datetime1">
              <a:rPr lang="en-US" sz="1200" b="0" strike="noStrike" spc="-1">
                <a:solidFill>
                  <a:srgbClr val="000000"/>
                </a:solidFill>
                <a:latin typeface="Arial"/>
              </a:rPr>
              <a:t>8/26/2021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2590920" y="6356520"/>
            <a:ext cx="4300920" cy="364680"/>
          </a:xfrm>
          <a:prstGeom prst="rect">
            <a:avLst/>
          </a:prstGeom>
        </p:spPr>
        <p:txBody>
          <a:bodyPr lIns="79920" tIns="79920" rIns="79920" bIns="7992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6605280" y="6352200"/>
            <a:ext cx="2133360" cy="364680"/>
          </a:xfrm>
          <a:prstGeom prst="rect">
            <a:avLst/>
          </a:prstGeom>
        </p:spPr>
        <p:txBody>
          <a:bodyPr lIns="87120" tIns="43560" rIns="87120" bIns="43560" anchor="ctr">
            <a:noAutofit/>
          </a:bodyPr>
          <a:lstStyle/>
          <a:p>
            <a:pPr>
              <a:lnSpc>
                <a:spcPct val="100000"/>
              </a:lnSpc>
            </a:pPr>
            <a:fld id="{D26DA3D8-1E1C-4787-A62C-1CDA5702B140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vebinar" TargetMode="External"/><Relationship Id="rId2" Type="http://schemas.openxmlformats.org/officeDocument/2006/relationships/hyperlink" Target="https://fmc.hse.ru/" TargetMode="Externa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4"/>
          <p:cNvPicPr/>
          <p:nvPr/>
        </p:nvPicPr>
        <p:blipFill>
          <a:blip r:embed="rId2"/>
          <a:stretch/>
        </p:blipFill>
        <p:spPr>
          <a:xfrm>
            <a:off x="0" y="1168200"/>
            <a:ext cx="9143640" cy="6461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5"/>
          <p:cNvPicPr/>
          <p:nvPr/>
        </p:nvPicPr>
        <p:blipFill>
          <a:blip r:embed="rId3"/>
          <a:stretch/>
        </p:blipFill>
        <p:spPr>
          <a:xfrm>
            <a:off x="6755400" y="507600"/>
            <a:ext cx="2388240" cy="31356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6"/>
          <p:cNvPicPr/>
          <p:nvPr/>
        </p:nvPicPr>
        <p:blipFill>
          <a:blip r:embed="rId4"/>
          <a:stretch/>
        </p:blipFill>
        <p:spPr>
          <a:xfrm>
            <a:off x="410040" y="446040"/>
            <a:ext cx="2144160" cy="583560"/>
          </a:xfrm>
          <a:prstGeom prst="rect">
            <a:avLst/>
          </a:prstGeom>
          <a:ln w="0">
            <a:noFill/>
          </a:ln>
        </p:spPr>
      </p:pic>
      <p:sp>
        <p:nvSpPr>
          <p:cNvPr id="255" name="Прямоугольник 1"/>
          <p:cNvSpPr/>
          <p:nvPr/>
        </p:nvSpPr>
        <p:spPr>
          <a:xfrm>
            <a:off x="2371320" y="5540760"/>
            <a:ext cx="457164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777776"/>
                </a:solidFill>
                <a:latin typeface="Tahoma"/>
              </a:rPr>
              <a:t>2021 г.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56" name="object 4"/>
          <p:cNvSpPr/>
          <p:nvPr/>
        </p:nvSpPr>
        <p:spPr>
          <a:xfrm>
            <a:off x="0" y="1168200"/>
            <a:ext cx="9143640" cy="45360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noFill/>
          <a:ln w="9143">
            <a:solidFill>
              <a:srgbClr val="67AC8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TextBox 2"/>
          <p:cNvSpPr/>
          <p:nvPr/>
        </p:nvSpPr>
        <p:spPr>
          <a:xfrm>
            <a:off x="392040" y="1605600"/>
            <a:ext cx="8530560" cy="142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>
            <a:spAutoFit/>
          </a:bodyPr>
          <a:lstStyle/>
          <a:p>
            <a:pPr algn="ctr">
              <a:lnSpc>
                <a:spcPts val="3501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Актуальные вопросы содержания обучения финансовой грамотности школьников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58" name="TextBox 3"/>
          <p:cNvSpPr/>
          <p:nvPr/>
        </p:nvSpPr>
        <p:spPr>
          <a:xfrm>
            <a:off x="477360" y="3492720"/>
            <a:ext cx="8359920" cy="185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17375E"/>
                </a:solidFill>
                <a:latin typeface="Arial"/>
              </a:rPr>
              <a:t>Силина С.Н.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17375E"/>
                </a:solidFill>
                <a:latin typeface="Arial"/>
              </a:rPr>
              <a:t>д.п.н., профессор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17375E"/>
                </a:solidFill>
                <a:latin typeface="Arial"/>
              </a:rPr>
              <a:t>Начальник отдела организации обучения педагогов Федерального методического центра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17375E"/>
                </a:solidFill>
                <a:latin typeface="Arial"/>
              </a:rPr>
              <a:t>НИУ ВШЭ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59" name="Picture 2" descr="https://facultet.net/images/uploads/vuz/1551263569-57YoyP7ykqI.jpg"/>
          <p:cNvPicPr/>
          <p:nvPr/>
        </p:nvPicPr>
        <p:blipFill>
          <a:blip r:embed="rId5"/>
          <a:stretch/>
        </p:blipFill>
        <p:spPr>
          <a:xfrm>
            <a:off x="4480560" y="302400"/>
            <a:ext cx="748800" cy="72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 xmlns:p15="http://schemas.microsoft.com/office/powerpoint/2012/main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ubtitle 2"/>
          <p:cNvSpPr/>
          <p:nvPr/>
        </p:nvSpPr>
        <p:spPr>
          <a:xfrm>
            <a:off x="255600" y="6415200"/>
            <a:ext cx="4142880" cy="245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9"/>
              </a:spcBef>
            </a:pPr>
            <a:r>
              <a:rPr lang="ru-RU" sz="800" b="0" strike="noStrike" spc="-1">
                <a:solidFill>
                  <a:srgbClr val="FFFFFF"/>
                </a:solidFill>
                <a:latin typeface="Arial"/>
              </a:rPr>
              <a:t>Высшая школа экономики, Москва, 2016</a:t>
            </a:r>
            <a:endParaRPr lang="ru-RU" sz="800" b="0" strike="noStrike" spc="-1">
              <a:latin typeface="Arial"/>
            </a:endParaRPr>
          </a:p>
        </p:txBody>
      </p:sp>
      <p:graphicFrame>
        <p:nvGraphicFramePr>
          <p:cNvPr id="279" name="Таблица 1"/>
          <p:cNvGraphicFramePr/>
          <p:nvPr/>
        </p:nvGraphicFramePr>
        <p:xfrm>
          <a:off x="0" y="0"/>
          <a:ext cx="9143640" cy="4449600"/>
        </p:xfrm>
        <a:graphic>
          <a:graphicData uri="http://schemas.openxmlformats.org/drawingml/2006/table">
            <a:tbl>
              <a:tblPr/>
              <a:tblGrid>
                <a:gridCol w="1509480"/>
                <a:gridCol w="763416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Дата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Тема вебинара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Октябрь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Методические аспекты освоения курса финансовой грамотности разновозрастной категории учащихся во внеурочной деятельности (из опыта работы).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Октябрь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Финансовая безопасность в цифровой образовательной среде.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Октябрь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Понятие и содержание функциональной финансовой грамотности школьников.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Октябрь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Воспитание ответственной и активной гражданской позиции на уроках финансовой грамотности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Октябрь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и критерии оценки уровня функциональной грамотности.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Ноябрь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Финансовое мошенничество.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Ноябрь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Цифровые технологии и инструменты в преподавании финансовой грамотности (региональный опыт).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Ноябрь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Мониторинг уровня сформированности функциональной финансовой грамотности.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Ноябрь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Особенности применяемых для мониторинга диагностических и измерительных материалов.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Декабрь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Zoom-педагогика. Управление вовлеченностью в он-лайн обучении.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5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Декабрь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мотиваций и вовлеченностью ключевых заинтересованных лиц в преподавании финансовой грамотностью в образовательных учреждениях (обмен-опытом).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object 4"/>
          <p:cNvSpPr/>
          <p:nvPr/>
        </p:nvSpPr>
        <p:spPr>
          <a:xfrm>
            <a:off x="432000" y="806040"/>
            <a:ext cx="8279640" cy="45360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noFill/>
          <a:ln w="9143">
            <a:solidFill>
              <a:srgbClr val="67AC8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TextBox 2"/>
          <p:cNvSpPr/>
          <p:nvPr/>
        </p:nvSpPr>
        <p:spPr>
          <a:xfrm>
            <a:off x="189360" y="861840"/>
            <a:ext cx="8765280" cy="1431720"/>
          </a:xfrm>
          <a:prstGeom prst="rect">
            <a:avLst/>
          </a:prstGeom>
          <a:blipFill rotWithShape="0">
            <a:blip r:embed="rId2">
              <a:alphaModFix amt="40000"/>
            </a:blip>
            <a:srcRect/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ОЛИМПИАДА  «ФИНАНСОВАЯ ГРАМОТНОСТЬ»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Инициатор проведения Олимпиады - Минфин России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Организатор Олимпиады - НИУ ВШЭ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82" name="TextBox 1"/>
          <p:cNvSpPr/>
          <p:nvPr/>
        </p:nvSpPr>
        <p:spPr>
          <a:xfrm>
            <a:off x="923040" y="2425320"/>
            <a:ext cx="7297920" cy="100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984807"/>
                </a:solidFill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Ежегодно Олимпиада проводится для:</a:t>
            </a:r>
            <a:endParaRPr lang="ru-RU" sz="2000" b="0" strike="noStrike" spc="-1">
              <a:latin typeface="Arial"/>
            </a:endParaRPr>
          </a:p>
          <a:p>
            <a:pPr marL="284040" indent="-2836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Учащихся 9-10 классов</a:t>
            </a:r>
            <a:endParaRPr lang="ru-RU" sz="2000" b="0" strike="noStrike" spc="-1">
              <a:latin typeface="Arial"/>
            </a:endParaRPr>
          </a:p>
          <a:p>
            <a:pPr marL="284040" indent="-2836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Учащихся 11 класса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3" name="TextBox 8"/>
          <p:cNvSpPr/>
          <p:nvPr/>
        </p:nvSpPr>
        <p:spPr>
          <a:xfrm>
            <a:off x="231840" y="3440520"/>
            <a:ext cx="8765280" cy="2742840"/>
          </a:xfrm>
          <a:prstGeom prst="rect">
            <a:avLst/>
          </a:prstGeom>
          <a:blipFill rotWithShape="0">
            <a:blip r:embed="rId2">
              <a:alphaModFix amt="40000"/>
            </a:blip>
            <a:srcRect/>
            <a:tile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Этапы проведения Олимпиады:</a:t>
            </a:r>
            <a:endParaRPr lang="ru-RU" sz="2400" b="0" strike="noStrike" spc="-1">
              <a:latin typeface="Arial"/>
            </a:endParaRPr>
          </a:p>
          <a:p>
            <a:pPr marL="340920" indent="-340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Регистрация: 20 сентября - 28 октября 2021 года</a:t>
            </a:r>
            <a:endParaRPr lang="ru-RU" sz="2000" b="0" strike="noStrike" spc="-1">
              <a:latin typeface="Arial"/>
            </a:endParaRPr>
          </a:p>
          <a:p>
            <a:pPr marL="340920" indent="-340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Этап 1. Отборочный (онлайн): 3 ноября - 18 ноября 2021 года</a:t>
            </a:r>
            <a:endParaRPr lang="ru-RU" sz="2000" b="0" strike="noStrike" spc="-1">
              <a:latin typeface="Arial"/>
            </a:endParaRPr>
          </a:p>
          <a:p>
            <a:pPr marL="340920" indent="-340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Этап 2. Заключительный (очный): 28 января - 6 февраля 2022 года</a:t>
            </a:r>
            <a:endParaRPr lang="ru-RU" sz="2000" b="0" strike="noStrike" spc="-1">
              <a:latin typeface="Arial"/>
            </a:endParaRPr>
          </a:p>
          <a:p>
            <a:pPr marL="340920" indent="-340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Подведение итогов: март-апрель 2022 года</a:t>
            </a:r>
            <a:endParaRPr lang="ru-RU" sz="2000" b="0" strike="noStrike" spc="-1">
              <a:latin typeface="Arial"/>
            </a:endParaRPr>
          </a:p>
          <a:p>
            <a:pPr marL="340920" indent="-3405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Награждение победителей и призеров: май – июнь 2022 года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Диаграмма 7"/>
          <p:cNvGraphicFramePr/>
          <p:nvPr/>
        </p:nvGraphicFramePr>
        <p:xfrm>
          <a:off x="0" y="0"/>
          <a:ext cx="914364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Диаграмма 5"/>
          <p:cNvGraphicFramePr/>
          <p:nvPr/>
        </p:nvGraphicFramePr>
        <p:xfrm>
          <a:off x="55440" y="-899280"/>
          <a:ext cx="914364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Рисунок 3"/>
          <p:cNvPicPr/>
          <p:nvPr/>
        </p:nvPicPr>
        <p:blipFill>
          <a:blip r:embed="rId3"/>
          <a:stretch/>
        </p:blipFill>
        <p:spPr>
          <a:xfrm>
            <a:off x="38160" y="571680"/>
            <a:ext cx="9067320" cy="5714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Заголовок 11"/>
          <p:cNvSpPr txBox="1"/>
          <p:nvPr/>
        </p:nvSpPr>
        <p:spPr>
          <a:xfrm>
            <a:off x="509400" y="248760"/>
            <a:ext cx="8229240" cy="793800"/>
          </a:xfrm>
          <a:prstGeom prst="rect">
            <a:avLst/>
          </a:prstGeom>
          <a:noFill/>
          <a:ln w="0">
            <a:noFill/>
          </a:ln>
        </p:spPr>
        <p:txBody>
          <a:bodyPr lIns="79920" tIns="79920" rIns="79920" bIns="7992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Итоги </a:t>
            </a:r>
            <a:r>
              <a:rPr lang="en-US" sz="2400" b="1" strike="noStrike" spc="-1">
                <a:solidFill>
                  <a:srgbClr val="1F4E79"/>
                </a:solidFill>
                <a:latin typeface="Times New Roman"/>
              </a:rPr>
              <a:t>I </a:t>
            </a:r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этапа реализации</a:t>
            </a:r>
            <a:r>
              <a:t/>
            </a:r>
            <a:br/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Стратегии повышения финансовой грамотности</a:t>
            </a:r>
            <a:r>
              <a:t/>
            </a:r>
            <a:br/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в Российской Федерации на 2017 - 2023 годы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Текст 12"/>
          <p:cNvSpPr txBox="1"/>
          <p:nvPr/>
        </p:nvSpPr>
        <p:spPr>
          <a:xfrm>
            <a:off x="803160" y="1652400"/>
            <a:ext cx="7847640" cy="4771800"/>
          </a:xfrm>
          <a:prstGeom prst="rect">
            <a:avLst/>
          </a:prstGeom>
          <a:noFill/>
          <a:ln w="0">
            <a:noFill/>
          </a:ln>
        </p:spPr>
        <p:txBody>
          <a:bodyPr lIns="79920" tIns="79920" rIns="79920" bIns="79920">
            <a:noAutofit/>
          </a:bodyPr>
          <a:lstStyle/>
          <a:p>
            <a:pPr marL="343080" indent="-342720" algn="just">
              <a:lnSpc>
                <a:spcPct val="150000"/>
              </a:lnSpc>
              <a:buClr>
                <a:srgbClr val="2E75B6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2E75B6"/>
                </a:solidFill>
                <a:latin typeface="Times New Roman"/>
              </a:rPr>
              <a:t>Создано 30 межрегиональных и региональных методических центров</a:t>
            </a:r>
            <a:r>
              <a:rPr lang="en-US" sz="2000" b="1" strike="noStrike" spc="-1">
                <a:solidFill>
                  <a:srgbClr val="2E75B6"/>
                </a:solidFill>
                <a:latin typeface="Times New Roman"/>
              </a:rPr>
              <a:t>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buClr>
                <a:srgbClr val="2E75B6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2E75B6"/>
                </a:solidFill>
                <a:latin typeface="Times New Roman"/>
              </a:rPr>
              <a:t>Подготовлено 468 методистов и преподавателей, которые осуществляют обучение педагогов</a:t>
            </a:r>
            <a:r>
              <a:rPr lang="en-US" sz="2000" b="1" strike="noStrike" spc="-1">
                <a:solidFill>
                  <a:srgbClr val="2E75B6"/>
                </a:solidFill>
                <a:latin typeface="Times New Roman"/>
              </a:rPr>
              <a:t>;</a:t>
            </a:r>
            <a:r>
              <a:rPr lang="ru-RU" sz="2000" b="1" strike="noStrike" spc="-1">
                <a:solidFill>
                  <a:srgbClr val="2E75B6"/>
                </a:solidFill>
                <a:latin typeface="Times New Roman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buClr>
                <a:srgbClr val="2E75B6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2E75B6"/>
                </a:solidFill>
                <a:latin typeface="Times New Roman"/>
              </a:rPr>
              <a:t>Обучено 40 015 педагогов из 83 субъектов Российской Федерации</a:t>
            </a:r>
            <a:r>
              <a:rPr lang="en-US" sz="2000" b="1" strike="noStrike" spc="-1">
                <a:solidFill>
                  <a:srgbClr val="2E75B6"/>
                </a:solidFill>
                <a:latin typeface="Times New Roman"/>
              </a:rPr>
              <a:t>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50000"/>
              </a:lnSpc>
              <a:buClr>
                <a:srgbClr val="2E75B6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2E75B6"/>
                </a:solidFill>
                <a:latin typeface="Times New Roman"/>
              </a:rPr>
              <a:t>Обучено 1 200 000 учащихся различных возрастных категорий по всем формам обучения.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"/>
          <p:cNvPicPr/>
          <p:nvPr/>
        </p:nvPicPr>
        <p:blipFill>
          <a:blip r:embed="rId3"/>
          <a:stretch/>
        </p:blipFill>
        <p:spPr>
          <a:xfrm>
            <a:off x="755640" y="1528560"/>
            <a:ext cx="8388000" cy="5089320"/>
          </a:xfrm>
          <a:prstGeom prst="rect">
            <a:avLst/>
          </a:prstGeom>
          <a:ln w="0">
            <a:noFill/>
          </a:ln>
        </p:spPr>
      </p:pic>
      <p:pic>
        <p:nvPicPr>
          <p:cNvPr id="263" name="Рисунок 4"/>
          <p:cNvPicPr/>
          <p:nvPr/>
        </p:nvPicPr>
        <p:blipFill>
          <a:blip r:embed="rId4"/>
          <a:stretch/>
        </p:blipFill>
        <p:spPr>
          <a:xfrm>
            <a:off x="0" y="1305360"/>
            <a:ext cx="3831480" cy="1436760"/>
          </a:xfrm>
          <a:prstGeom prst="rect">
            <a:avLst/>
          </a:prstGeom>
          <a:ln w="0">
            <a:noFill/>
          </a:ln>
        </p:spPr>
      </p:pic>
      <p:sp>
        <p:nvSpPr>
          <p:cNvPr id="264" name="TextBox 1"/>
          <p:cNvSpPr/>
          <p:nvPr/>
        </p:nvSpPr>
        <p:spPr>
          <a:xfrm>
            <a:off x="0" y="105120"/>
            <a:ext cx="91044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F4E79"/>
                </a:solidFill>
                <a:latin typeface="Calibri"/>
              </a:rPr>
              <a:t>Федеральная методическая сеть: региональный охват реализации Стратегии повышения финансовой грамотности</a:t>
            </a:r>
            <a:r>
              <a:t/>
            </a:r>
            <a:br/>
            <a:r>
              <a:rPr lang="ru-RU" sz="2400" b="1" strike="noStrike" spc="-1">
                <a:solidFill>
                  <a:srgbClr val="1F4E79"/>
                </a:solidFill>
                <a:latin typeface="Calibri"/>
              </a:rPr>
              <a:t>в Российской Федерации на 2017 - 2023 годы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5" name="TextBox 8"/>
          <p:cNvSpPr/>
          <p:nvPr/>
        </p:nvSpPr>
        <p:spPr>
          <a:xfrm>
            <a:off x="304920" y="2257560"/>
            <a:ext cx="352656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Курская область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Брянская область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Тюменская область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Республика Крым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Г. Севастополь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Чукотский АО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44546A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44546A"/>
                </a:solidFill>
                <a:latin typeface="Times New Roman"/>
              </a:rPr>
              <a:t>ЯНАО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Таблица 2"/>
          <p:cNvGraphicFramePr/>
          <p:nvPr/>
        </p:nvGraphicFramePr>
        <p:xfrm>
          <a:off x="0" y="1080"/>
          <a:ext cx="9143640" cy="6733080"/>
        </p:xfrm>
        <a:graphic>
          <a:graphicData uri="http://schemas.openxmlformats.org/drawingml/2006/table">
            <a:tbl>
              <a:tblPr/>
              <a:tblGrid>
                <a:gridCol w="6400800"/>
                <a:gridCol w="2743200"/>
              </a:tblGrid>
              <a:tr h="743400">
                <a:tc>
                  <a:txBody>
                    <a:bodyPr/>
                    <a:lstStyle/>
                    <a:p>
                      <a:pPr marL="457200" indent="-456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Архангельская область, Мурманская область, Ненецкий автономный округ, Республика Коми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2520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 Брянский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2520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53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 Барнаульский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Алтайский край, Кемеровская область, Республика Алтай, Республика Тыва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252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 Кировский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252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74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3. Казанский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Татарстан, Пензенская область, Республика Марий Эл,</a:t>
                      </a:r>
                      <a:r>
                        <a:t/>
                      </a:r>
                      <a:br/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Чувашская Республика, Ульяновская область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3. Красноярский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74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4. Краснодарский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Астраханская область, Краснодарский край, Республика Адыгея,</a:t>
                      </a:r>
                      <a:r>
                        <a:t/>
                      </a:r>
                      <a:br/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Калмыкия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4. Курский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53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 Московский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г. Москва, Московская область, Рязанская область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 РМЦ Республики Крым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56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6. Пермский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Пермский край, Удмуртская Республика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6. РМЦ Республики Саха (Якутия)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53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7. Самарский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Оренбургская область, Самарская область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7. РМЦ ХМАО-Югры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45828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8. Санкт-Петербургский ММЦ: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г. Санкт-Петербург, Ленинградская область, Новгородская область,</a:t>
                      </a:r>
                      <a:r>
                        <a:t/>
                      </a:r>
                      <a:br/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Псковская область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8. РМЦ Чукотского АО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2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9. РМЦ ЯНАО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32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10. Севастопольский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2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11. Тюменский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32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12. Уфимский РМЦ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567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13. Челябинский РМЦ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Заголовок 1"/>
          <p:cNvSpPr txBox="1"/>
          <p:nvPr/>
        </p:nvSpPr>
        <p:spPr>
          <a:xfrm>
            <a:off x="744840" y="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План мероприятий («дорожная карта») </a:t>
            </a:r>
            <a:r>
              <a:rPr lang="en-US" sz="2400" b="1" strike="noStrike" spc="-1">
                <a:solidFill>
                  <a:srgbClr val="1F4E79"/>
                </a:solidFill>
                <a:latin typeface="Times New Roman"/>
              </a:rPr>
              <a:t>II</a:t>
            </a:r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 этапа Стратегии повышения финансовой грамотности в Российской Федерации на 2021 г. с участием ФМЦ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Объект 3"/>
          <p:cNvSpPr txBox="1"/>
          <p:nvPr/>
        </p:nvSpPr>
        <p:spPr>
          <a:xfrm>
            <a:off x="188640" y="1325520"/>
            <a:ext cx="8751600" cy="553212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>
            <a:normAutofit/>
          </a:bodyPr>
          <a:lstStyle/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Актуализация единой рамки компетенций по финансовой грамотности для обучающихся всех уровней образования и взрослого населения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Включение компетенции по финансовой грамотности в ФГОС среднего профессионального образования; разработка и актуализация ПООП среднего профессионального образования, обеспечивающих формирование компетенции по финансовой грамотности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Актуализация методических рекомендаций по включению основ финансовой грамотности в образовательные программы среднего профессионального образования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Повышение квалификации в области финансовой грамотности и методическая поддержка педагогов общеобразовательных и профессиональных образовательных организаций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Организация и проведение олимпиады в сфере финансовой грамотности для обучающихся общеобразовательных организаций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Заголовок 1"/>
          <p:cNvSpPr txBox="1"/>
          <p:nvPr/>
        </p:nvSpPr>
        <p:spPr>
          <a:xfrm>
            <a:off x="0" y="64800"/>
            <a:ext cx="9143640" cy="1053720"/>
          </a:xfrm>
          <a:prstGeom prst="rect">
            <a:avLst/>
          </a:prstGeom>
          <a:noFill/>
          <a:ln w="0">
            <a:noFill/>
          </a:ln>
        </p:spPr>
        <p:txBody>
          <a:bodyPr lIns="90720" tIns="45360" rIns="90720" bIns="4536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1F4E79"/>
                </a:solidFill>
                <a:latin typeface="Times New Roman"/>
              </a:rPr>
              <a:t>Актуализация единой рамки компетенций по финансовой грамотности для обучающихся всех уровней образования и взрослого населения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997082607"/>
              </p:ext>
            </p:extLst>
          </p:nvPr>
        </p:nvGraphicFramePr>
        <p:xfrm>
          <a:off x="0" y="969120"/>
          <a:ext cx="9143640" cy="588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ubtitle 2"/>
          <p:cNvSpPr/>
          <p:nvPr/>
        </p:nvSpPr>
        <p:spPr>
          <a:xfrm>
            <a:off x="255600" y="6415200"/>
            <a:ext cx="4142880" cy="245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9"/>
              </a:spcBef>
            </a:pPr>
            <a:r>
              <a:rPr lang="ru-RU" sz="800" b="0" strike="noStrike" spc="-1">
                <a:solidFill>
                  <a:srgbClr val="FFFFFF"/>
                </a:solidFill>
                <a:latin typeface="Arial"/>
              </a:rPr>
              <a:t>Высшая школа экономики, Москва, 2016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71" name="Title 1"/>
          <p:cNvSpPr/>
          <p:nvPr/>
        </p:nvSpPr>
        <p:spPr>
          <a:xfrm>
            <a:off x="528480" y="605880"/>
            <a:ext cx="8074800" cy="412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76092"/>
                </a:solidFill>
                <a:latin typeface="Times New Roman"/>
                <a:ea typeface="Arial"/>
              </a:rPr>
              <a:t>Повышение квалификации в области финансовой грамотности и методическая поддержка педагогов общеобразовательных и профессиональных образовательных организаций (2021 г.)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2" name="Rectangle 8"/>
          <p:cNvSpPr/>
          <p:nvPr/>
        </p:nvSpPr>
        <p:spPr>
          <a:xfrm>
            <a:off x="255600" y="1710000"/>
            <a:ext cx="8620920" cy="4435560"/>
          </a:xfrm>
          <a:prstGeom prst="rect">
            <a:avLst/>
          </a:prstGeom>
          <a:blipFill rotWithShape="0">
            <a:blip r:embed="rId2">
              <a:alphaModFix amt="20000"/>
            </a:blip>
            <a:srcRect/>
            <a:tile/>
          </a:blipFill>
          <a:ln>
            <a:solidFill>
              <a:srgbClr val="5B9BD5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>
            <a:spAutoFit/>
          </a:bodyPr>
          <a:lstStyle/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Повышение квалификации 10 200 педагогов общеобразовательных и профессиональных образовательных организаций по программам: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«Содержание и методика преподавания финансовой грамотности различным категориям обучающихся» (72 ч.)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 «Формирование финансовой грамотности обучающихся с использованием интерактивных технологий и цифровых образовательных ресурсов» (продвинутый уровень) (36 ч.)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«Финансовая грамотность в обществознании» (24 ч.)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«Финансовая грамотность в математике» (24 ч.)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«Финансовая грамотность в истории» (24 ч.)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899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Методическая поддержка педагогов общеобразовательных и профессиональных образовательных организаций (32 вебинара)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ubtitle 2"/>
          <p:cNvSpPr/>
          <p:nvPr/>
        </p:nvSpPr>
        <p:spPr>
          <a:xfrm>
            <a:off x="255600" y="6415200"/>
            <a:ext cx="4142880" cy="245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9"/>
              </a:spcBef>
            </a:pPr>
            <a:r>
              <a:rPr lang="ru-RU" sz="800" b="0" strike="noStrike" spc="-1">
                <a:solidFill>
                  <a:srgbClr val="FFFFFF"/>
                </a:solidFill>
                <a:latin typeface="Arial"/>
              </a:rPr>
              <a:t>Высшая школа экономики, Москва, 2016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74" name="Заголовок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254061"/>
                </a:solidFill>
                <a:latin typeface="Times New Roman"/>
              </a:rPr>
              <a:t>Вебинары ФМЦ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Объект 3"/>
          <p:cNvSpPr txBox="1"/>
          <p:nvPr/>
        </p:nvSpPr>
        <p:spPr>
          <a:xfrm>
            <a:off x="457200" y="10922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Анонсы о проведении вебинаров публикуются ежемесячно в разделе «Новости» на сайте ФМЦ: </a:t>
            </a:r>
            <a:r>
              <a:rPr lang="en-US" sz="2800" b="0" u="sng" strike="noStrike" spc="-1">
                <a:solidFill>
                  <a:srgbClr val="0000FF"/>
                </a:solidFill>
                <a:uFillTx/>
                <a:latin typeface="Times New Roman"/>
                <a:ea typeface="Arial"/>
                <a:hlinkClick r:id="rId2"/>
              </a:rPr>
              <a:t>https://fmc.hse.ru/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Участие в вебинарах бесплатное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Вебинары проводятся на платформе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Zoom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Время начала вебинаров с 10 до 14 по МСК, чтобы могли подключиться педагоги со всей России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Материалы вебинаров (видеозаписи, презентации спикеров) публикуются в разделе «Вебинары» на сайте ФМЦ: </a:t>
            </a:r>
            <a:r>
              <a:rPr lang="en-US" sz="2800" b="0" u="sng" strike="noStrike" spc="-1">
                <a:solidFill>
                  <a:srgbClr val="0000FF"/>
                </a:solidFill>
                <a:uFillTx/>
                <a:latin typeface="Times New Roman"/>
                <a:ea typeface="Arial"/>
                <a:hlinkClick r:id="rId3"/>
              </a:rPr>
              <a:t>https://fmc.hse.ru/vebinar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ubtitle 2"/>
          <p:cNvSpPr/>
          <p:nvPr/>
        </p:nvSpPr>
        <p:spPr>
          <a:xfrm>
            <a:off x="255600" y="6415200"/>
            <a:ext cx="4142880" cy="2458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9"/>
              </a:spcBef>
            </a:pPr>
            <a:r>
              <a:rPr lang="ru-RU" sz="800" b="0" strike="noStrike" spc="-1">
                <a:solidFill>
                  <a:srgbClr val="FFFFFF"/>
                </a:solidFill>
                <a:latin typeface="Arial"/>
              </a:rPr>
              <a:t>Высшая школа экономики, Москва, 2016</a:t>
            </a:r>
            <a:endParaRPr lang="ru-RU" sz="800" b="0" strike="noStrike" spc="-1">
              <a:latin typeface="Arial"/>
            </a:endParaRPr>
          </a:p>
        </p:txBody>
      </p:sp>
      <p:graphicFrame>
        <p:nvGraphicFramePr>
          <p:cNvPr id="277" name="Таблица 1"/>
          <p:cNvGraphicFramePr/>
          <p:nvPr/>
        </p:nvGraphicFramePr>
        <p:xfrm>
          <a:off x="0" y="0"/>
          <a:ext cx="9143640" cy="6857640"/>
        </p:xfrm>
        <a:graphic>
          <a:graphicData uri="http://schemas.openxmlformats.org/drawingml/2006/table">
            <a:tbl>
              <a:tblPr/>
              <a:tblGrid>
                <a:gridCol w="1538280"/>
                <a:gridCol w="7605360"/>
              </a:tblGrid>
              <a:tr h="51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Дата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Тема вебинара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1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30 августа</a:t>
                      </a:r>
                      <a:r>
                        <a:t/>
                      </a:r>
                      <a:br/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в 16-00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финансовой грамотности в проектной деятельности учащихся (обмен опытом)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1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31 августа</a:t>
                      </a:r>
                      <a:r>
                        <a:t/>
                      </a:r>
                      <a:br/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в 18-00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Финансовая грамотность как ценностно-смысловая и мировоззренческая основа образовательного процесса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Олимпиады и конкурсы как эффективный способ формирования финансовой грамотности школьников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1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предпринимательских компетенций школьников и студентов в рамках изучения финансовой грамотности.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5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Организационные условия проведения и участия школьников во Всероссийской Олимпиаде НИУ ВШЭ «Высшая проба» по профилю финансовая грамотность.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Педагогическая мастерская по использованию интерактивных технологий по финансовой грамотности.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1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методика проведения Всероссийского чемпионата школьников по финансовой грамотности.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Современные способы организации безналичных расчётов в России.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1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Игротехнологии по финансовой грамотности.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Из опыта преподавания финансовой грамотности в условиях межпредметной интеграции.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8308</TotalTime>
  <Words>1042</Words>
  <Application>Microsoft Office PowerPoint</Application>
  <PresentationFormat>Экран (4:3)</PresentationFormat>
  <Paragraphs>144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DejaVu Sans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ProkopyevaM</cp:lastModifiedBy>
  <cp:revision>444</cp:revision>
  <cp:lastPrinted>2020-08-24T11:43:28Z</cp:lastPrinted>
  <dcterms:created xsi:type="dcterms:W3CDTF">2016-09-09T08:41:21Z</dcterms:created>
  <dcterms:modified xsi:type="dcterms:W3CDTF">2021-08-26T00:07:12Z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Экран (4:3)</vt:lpwstr>
  </property>
  <property fmtid="{D5CDD505-2E9C-101B-9397-08002B2CF9AE}" pid="4" name="Slides">
    <vt:i4>14</vt:i4>
  </property>
</Properties>
</file>